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removePersonalInfoOnSave="1" saveSubsetFonts="1">
  <p:sldMasterIdLst>
    <p:sldMasterId id="2147483804" r:id="rId1"/>
  </p:sldMasterIdLst>
  <p:notesMasterIdLst>
    <p:notesMasterId r:id="rId3"/>
  </p:notesMasterIdLst>
  <p:sldIdLst>
    <p:sldId id="262" r:id="rId2"/>
  </p:sldIdLst>
  <p:sldSz cx="32918400" cy="1645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84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20"/>
    <a:srgbClr val="7F3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3EC3F-AD92-4932-95D9-C55BF947FCAC}" v="2" dt="2025-03-25T12:47:46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60"/>
  </p:normalViewPr>
  <p:slideViewPr>
    <p:cSldViewPr snapToGrid="0">
      <p:cViewPr varScale="1">
        <p:scale>
          <a:sx n="50" d="100"/>
          <a:sy n="50" d="100"/>
        </p:scale>
        <p:origin x="2126" y="269"/>
      </p:cViewPr>
      <p:guideLst>
        <p:guide orient="horz" pos="518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2AF48-F7DF-4203-A2A0-FB5E3D98620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B924B-CFDF-4CA8-ABCB-F00C6826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2693671"/>
            <a:ext cx="24688800" cy="573024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8644891"/>
            <a:ext cx="24688800" cy="3973829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1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9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0" y="876300"/>
            <a:ext cx="7098030" cy="139484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0" y="876300"/>
            <a:ext cx="20882610" cy="13948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0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5" y="4103372"/>
            <a:ext cx="28392120" cy="6846569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5" y="11014712"/>
            <a:ext cx="28392120" cy="3600449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7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4381500"/>
            <a:ext cx="1399032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4381500"/>
            <a:ext cx="1399032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876301"/>
            <a:ext cx="28392120" cy="3181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29" y="4034791"/>
            <a:ext cx="13926025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29" y="6012180"/>
            <a:ext cx="13926025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0" y="4034791"/>
            <a:ext cx="13994608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0" y="6012180"/>
            <a:ext cx="13994608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21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0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097280"/>
            <a:ext cx="10617040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2369821"/>
            <a:ext cx="16664940" cy="116967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4937760"/>
            <a:ext cx="10617040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6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097280"/>
            <a:ext cx="10617040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2369821"/>
            <a:ext cx="16664940" cy="116967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4937760"/>
            <a:ext cx="10617040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876301"/>
            <a:ext cx="28392120" cy="318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4381500"/>
            <a:ext cx="28392120" cy="1044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15255241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15255241"/>
            <a:ext cx="1110996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15255241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06575-9BCF-28C9-C357-497AE8EC7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D351069-3906-30CB-E969-2480EA9E5C93}"/>
              </a:ext>
            </a:extLst>
          </p:cNvPr>
          <p:cNvGrpSpPr/>
          <p:nvPr/>
        </p:nvGrpSpPr>
        <p:grpSpPr>
          <a:xfrm>
            <a:off x="235500" y="2266081"/>
            <a:ext cx="32447400" cy="442023"/>
            <a:chOff x="681956" y="1765297"/>
            <a:chExt cx="31966998" cy="442431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A1526E36-C325-5841-9AD5-158FEC71DF00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whit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Arc solution architecture</a:t>
              </a:r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F4CBA68C-E67D-3736-058B-5513EC6F7262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 overview</a:t>
              </a:r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FDB1DB2B-311D-47F6-D038-F13180B919D8}"/>
                </a:ext>
              </a:extLst>
            </p:cNvPr>
            <p:cNvSpPr/>
            <p:nvPr/>
          </p:nvSpPr>
          <p:spPr bwMode="auto">
            <a:xfrm>
              <a:off x="22528762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MQTT broker architecture</a:t>
              </a:r>
            </a:p>
          </p:txBody>
        </p:sp>
      </p:grpSp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DAB52BBF-B8CA-AA61-AA22-A9214F863EAB}"/>
              </a:ext>
            </a:extLst>
          </p:cNvPr>
          <p:cNvGrpSpPr/>
          <p:nvPr/>
        </p:nvGrpSpPr>
        <p:grpSpPr>
          <a:xfrm>
            <a:off x="235500" y="8813708"/>
            <a:ext cx="32447400" cy="442023"/>
            <a:chOff x="681956" y="1765297"/>
            <a:chExt cx="31966998" cy="442431"/>
          </a:xfrm>
        </p:grpSpPr>
        <p:sp>
          <p:nvSpPr>
            <p:cNvPr id="1239" name="Rectangle: Rounded Corners 1238">
              <a:extLst>
                <a:ext uri="{FF2B5EF4-FFF2-40B4-BE49-F238E27FC236}">
                  <a16:creationId xmlns:a16="http://schemas.microsoft.com/office/drawing/2014/main" id="{D796516A-1459-AE6A-BCEA-E96AB4AABE09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whit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Dataflows MQTT based architecture</a:t>
              </a:r>
            </a:p>
          </p:txBody>
        </p:sp>
        <p:sp>
          <p:nvSpPr>
            <p:cNvPr id="1240" name="Rectangle: Rounded Corners 1239">
              <a:extLst>
                <a:ext uri="{FF2B5EF4-FFF2-40B4-BE49-F238E27FC236}">
                  <a16:creationId xmlns:a16="http://schemas.microsoft.com/office/drawing/2014/main" id="{3ACCAE17-9DCA-62E0-1278-96AFB35D4299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Device Registry (ADR) architecture</a:t>
              </a:r>
            </a:p>
          </p:txBody>
        </p:sp>
        <p:sp>
          <p:nvSpPr>
            <p:cNvPr id="1241" name="Rectangle: Rounded Corners 1240">
              <a:extLst>
                <a:ext uri="{FF2B5EF4-FFF2-40B4-BE49-F238E27FC236}">
                  <a16:creationId xmlns:a16="http://schemas.microsoft.com/office/drawing/2014/main" id="{9CDA4962-AE2A-BEA3-39ED-975C2A728650}"/>
                </a:ext>
              </a:extLst>
            </p:cNvPr>
            <p:cNvSpPr/>
            <p:nvPr/>
          </p:nvSpPr>
          <p:spPr bwMode="auto">
            <a:xfrm>
              <a:off x="22528762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71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Layered Network Management (LNM) architecture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C18354-254C-7B77-80A0-FE2DBEA71809}"/>
              </a:ext>
            </a:extLst>
          </p:cNvPr>
          <p:cNvGrpSpPr/>
          <p:nvPr/>
        </p:nvGrpSpPr>
        <p:grpSpPr>
          <a:xfrm>
            <a:off x="235500" y="288607"/>
            <a:ext cx="32447400" cy="1391002"/>
            <a:chOff x="235500" y="288607"/>
            <a:chExt cx="32447400" cy="139100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910E864-A3CC-2782-608F-FAE26F42DD1B}"/>
                </a:ext>
              </a:extLst>
            </p:cNvPr>
            <p:cNvGrpSpPr/>
            <p:nvPr/>
          </p:nvGrpSpPr>
          <p:grpSpPr>
            <a:xfrm>
              <a:off x="235500" y="358897"/>
              <a:ext cx="32447400" cy="1320712"/>
              <a:chOff x="235500" y="358897"/>
              <a:chExt cx="32447400" cy="1320712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C6BDC322-364D-E57D-028F-DCBE5D666DCE}"/>
                  </a:ext>
                </a:extLst>
              </p:cNvPr>
              <p:cNvGrpSpPr/>
              <p:nvPr/>
            </p:nvGrpSpPr>
            <p:grpSpPr>
              <a:xfrm>
                <a:off x="235500" y="358897"/>
                <a:ext cx="32447400" cy="1159027"/>
                <a:chOff x="235500" y="881410"/>
                <a:chExt cx="32447400" cy="1159027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4243C074-3DBD-9B32-8917-B023BDBFEE5B}"/>
                    </a:ext>
                  </a:extLst>
                </p:cNvPr>
                <p:cNvSpPr/>
                <p:nvPr/>
              </p:nvSpPr>
              <p:spPr bwMode="auto">
                <a:xfrm>
                  <a:off x="235500" y="881410"/>
                  <a:ext cx="32447400" cy="1159027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21000">
                      <a:srgbClr val="7F3278">
                        <a:alpha val="75000"/>
                      </a:srgbClr>
                    </a:gs>
                    <a:gs pos="8300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67" kern="0" dirty="0">
                      <a:solidFill>
                        <a:srgbClr val="FFFFFF"/>
                      </a:solidFill>
                      <a:latin typeface="Segoe UI Semibold (Headings)"/>
                    </a:rPr>
                    <a:t>          	 Azure </a:t>
                  </a:r>
                  <a:r>
                    <a:rPr lang="en-US" sz="4000" kern="0" dirty="0">
                      <a:solidFill>
                        <a:srgbClr val="FFFFFF"/>
                      </a:solidFill>
                      <a:latin typeface="Segoe UI Semibold (Headings)"/>
                    </a:rPr>
                    <a:t>IoT Operations enabled by Azure Arc</a:t>
                  </a:r>
                  <a:endParaRPr lang="en-US" sz="3667" kern="0" dirty="0">
                    <a:solidFill>
                      <a:srgbClr val="FFFFFF"/>
                    </a:solidFill>
                    <a:latin typeface="Segoe UI Semibold (Headings)"/>
                  </a:endParaRPr>
                </a:p>
              </p:txBody>
            </p:sp>
            <p:pic>
              <p:nvPicPr>
                <p:cNvPr id="243" name="Picture 2" descr="Azure Logo white &amp; colors 2 – News Centre">
                  <a:extLst>
                    <a:ext uri="{FF2B5EF4-FFF2-40B4-BE49-F238E27FC236}">
                      <a16:creationId xmlns:a16="http://schemas.microsoft.com/office/drawing/2014/main" id="{3C77C21C-43C3-1BEA-7E02-407A675C47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350563" y="927835"/>
                  <a:ext cx="3275188" cy="10661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0" name="Graphic 239">
                <a:extLst>
                  <a:ext uri="{FF2B5EF4-FFF2-40B4-BE49-F238E27FC236}">
                    <a16:creationId xmlns:a16="http://schemas.microsoft.com/office/drawing/2014/main" id="{3FF3FA1B-7BE7-3BC3-A79E-354FD3E71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6110645" y="366652"/>
                <a:ext cx="3374051" cy="1312957"/>
              </a:xfrm>
              <a:prstGeom prst="rect">
                <a:avLst/>
              </a:prstGeom>
            </p:spPr>
          </p:pic>
          <p:pic>
            <p:nvPicPr>
              <p:cNvPr id="241" name="Graphic 240">
                <a:extLst>
                  <a:ext uri="{FF2B5EF4-FFF2-40B4-BE49-F238E27FC236}">
                    <a16:creationId xmlns:a16="http://schemas.microsoft.com/office/drawing/2014/main" id="{8E9986A8-6EA9-CFD5-655B-9D2C29D02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4891" y="389770"/>
                <a:ext cx="1097280" cy="1097280"/>
              </a:xfrm>
              <a:prstGeom prst="rect">
                <a:avLst/>
              </a:prstGeom>
            </p:spPr>
          </p:pic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4C9E77C-0D2B-3A1C-8ECB-9791F2393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6765" y="288607"/>
              <a:ext cx="2419350" cy="134302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4DB9B7-D21C-8C4B-032A-690619708E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17521" y="3122187"/>
            <a:ext cx="10465379" cy="5166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91C52-59EC-3E90-2B34-6C7FBC587C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944" y="9780894"/>
            <a:ext cx="10263835" cy="5166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EB775-B617-A0F4-529A-09A991DA69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48664" y="9780890"/>
            <a:ext cx="10227801" cy="5166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6A2FBA-DA67-7432-7FC6-70960FCCD5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517" y="3122187"/>
            <a:ext cx="10030243" cy="5084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485AB-7789-6DE8-FA59-BAFDAF1832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52941" y="3122187"/>
            <a:ext cx="10242399" cy="5166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62C437-3304-F93D-957F-4726F0C054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00302" y="9780890"/>
            <a:ext cx="10325449" cy="51663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EEC22-7D1F-4F1B-A524-31A81D816493}"/>
              </a:ext>
            </a:extLst>
          </p:cNvPr>
          <p:cNvGrpSpPr/>
          <p:nvPr/>
        </p:nvGrpSpPr>
        <p:grpSpPr>
          <a:xfrm>
            <a:off x="235500" y="15478515"/>
            <a:ext cx="32447400" cy="944649"/>
            <a:chOff x="235500" y="14912461"/>
            <a:chExt cx="32447400" cy="94464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DAE30DE-BCB8-A2B4-9D36-50F04002E80D}"/>
                </a:ext>
              </a:extLst>
            </p:cNvPr>
            <p:cNvSpPr/>
            <p:nvPr/>
          </p:nvSpPr>
          <p:spPr bwMode="auto">
            <a:xfrm>
              <a:off x="235500" y="15146509"/>
              <a:ext cx="32447400" cy="552755"/>
            </a:xfrm>
            <a:prstGeom prst="roundRect">
              <a:avLst>
                <a:gd name="adj" fmla="val 0"/>
              </a:avLst>
            </a:prstGeom>
            <a:gradFill>
              <a:gsLst>
                <a:gs pos="25000">
                  <a:srgbClr val="7F3278">
                    <a:alpha val="75000"/>
                  </a:srgbClr>
                </a:gs>
                <a:gs pos="100000">
                  <a:schemeClr val="tx2">
                    <a:lumMod val="75000"/>
                    <a:lumOff val="25000"/>
                    <a:alpha val="8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solidFill>
                    <a:srgbClr val="FFFFFF"/>
                  </a:solidFill>
                  <a:latin typeface="Segoe UI Semibold (Headings)"/>
                </a:rPr>
                <a:t>Copyright @ 2025 Microsoft. All rights reserved.													    v1.5															    #ArcJumpstart | aka.ms/</a:t>
              </a:r>
              <a:r>
                <a:rPr lang="en-US" sz="2000" kern="0" dirty="0" err="1">
                  <a:solidFill>
                    <a:srgbClr val="FFFFFF"/>
                  </a:solidFill>
                  <a:latin typeface="Segoe UI Semibold (Headings)"/>
                </a:rPr>
                <a:t>JumpstartGems</a:t>
              </a:r>
              <a:endParaRPr lang="en-US" sz="2000" kern="0" dirty="0">
                <a:solidFill>
                  <a:srgbClr val="FFFFFF"/>
                </a:solidFill>
                <a:latin typeface="Segoe UI Semibold (Headings)"/>
              </a:endParaRPr>
            </a:p>
          </p:txBody>
        </p:sp>
        <p:pic>
          <p:nvPicPr>
            <p:cNvPr id="16" name="Picture 15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D2E39527-B71C-889B-A7DA-9E8F3DD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7605" y="14912461"/>
              <a:ext cx="944649" cy="94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8012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85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Segoe UI Semibold</vt:lpstr>
      <vt:lpstr>Segoe UI Semibold (Headings)</vt:lpstr>
      <vt:lpstr>1_Office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2024-10-03T23:49:53Z</dcterms:created>
  <dcterms:modified xsi:type="dcterms:W3CDTF">2025-03-25T12:47:54Z</dcterms:modified>
</cp:coreProperties>
</file>